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9" r:id="rId2"/>
    <p:sldId id="1257" r:id="rId3"/>
    <p:sldId id="615" r:id="rId4"/>
    <p:sldId id="372" r:id="rId5"/>
    <p:sldId id="267" r:id="rId6"/>
    <p:sldId id="1142" r:id="rId7"/>
    <p:sldId id="269" r:id="rId8"/>
    <p:sldId id="614" r:id="rId9"/>
    <p:sldId id="1250" r:id="rId10"/>
    <p:sldId id="1256" r:id="rId11"/>
    <p:sldId id="1147" r:id="rId12"/>
    <p:sldId id="1136" r:id="rId13"/>
    <p:sldId id="1264" r:id="rId14"/>
    <p:sldId id="1265" r:id="rId15"/>
    <p:sldId id="1266" r:id="rId16"/>
    <p:sldId id="1267" r:id="rId17"/>
    <p:sldId id="1143" r:id="rId18"/>
    <p:sldId id="1260" r:id="rId19"/>
    <p:sldId id="1261" r:id="rId20"/>
    <p:sldId id="1262" r:id="rId21"/>
    <p:sldId id="1268" r:id="rId22"/>
    <p:sldId id="1269" r:id="rId23"/>
    <p:sldId id="1270" r:id="rId24"/>
    <p:sldId id="1272" r:id="rId25"/>
    <p:sldId id="1273" r:id="rId26"/>
    <p:sldId id="1274" r:id="rId27"/>
    <p:sldId id="1276" r:id="rId28"/>
    <p:sldId id="1277" r:id="rId29"/>
    <p:sldId id="1278" r:id="rId30"/>
    <p:sldId id="1279" r:id="rId31"/>
    <p:sldId id="1280" r:id="rId32"/>
    <p:sldId id="1281" r:id="rId33"/>
    <p:sldId id="302" r:id="rId34"/>
    <p:sldId id="1252" r:id="rId35"/>
    <p:sldId id="271" r:id="rId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NAS)" id="{2E5D7665-38B7-4012-891B-65C37992EB9E}">
          <p14:sldIdLst>
            <p14:sldId id="1257"/>
            <p14:sldId id="615"/>
          </p14:sldIdLst>
        </p14:section>
        <p14:section name="控管紀錄(Git)" id="{6A277EEA-9672-4024-8708-20A0F39A99C0}">
          <p14:sldIdLst>
            <p14:sldId id="372"/>
          </p14:sldIdLst>
        </p14:section>
        <p14:section name="進度統整" id="{9DD50ACF-4175-4751-9D6B-498445AED633}">
          <p14:sldIdLst>
            <p14:sldId id="267"/>
          </p14:sldIdLst>
        </p14:section>
        <p14:section name="需求列表" id="{DE023DAD-9EED-426D-8EB3-17248E4D00C3}">
          <p14:sldIdLst>
            <p14:sldId id="1142"/>
            <p14:sldId id="269"/>
          </p14:sldIdLst>
        </p14:section>
        <p14:section name="模組列表" id="{4734B755-1284-4D0A-BD14-DE31D9E9C0A3}">
          <p14:sldIdLst>
            <p14:sldId id="614"/>
          </p14:sldIdLst>
        </p14:section>
        <p14:section name="系統分析" id="{9A21F2E2-4FC0-4A62-9703-93430BA9593A}">
          <p14:sldIdLst>
            <p14:sldId id="1250"/>
            <p14:sldId id="1256"/>
            <p14:sldId id="1147"/>
          </p14:sldIdLst>
        </p14:section>
        <p14:section name="專案架構" id="{1EBCE073-09FA-4CD3-BDCF-56A4EDB986FF}">
          <p14:sldIdLst>
            <p14:sldId id="1136"/>
          </p14:sldIdLst>
        </p14:section>
        <p14:section name="2023/12/07~2023/12/13：Fsm摩爾機主程式" id="{2D52E53B-EE8E-4C66-BE8F-BDE9D9997179}">
          <p14:sldIdLst>
            <p14:sldId id="1264"/>
            <p14:sldId id="1265"/>
            <p14:sldId id="1266"/>
            <p14:sldId id="1267"/>
          </p14:sldIdLst>
        </p14:section>
        <p14:section name="2023/12/21~2023/12/27：計數器0~9、9~0" id="{FE4FD8CE-0D34-47EB-9D86-B00FB0683F8F}">
          <p14:sldIdLst>
            <p14:sldId id="1143"/>
            <p14:sldId id="1260"/>
            <p14:sldId id="1261"/>
            <p14:sldId id="1262"/>
          </p14:sldIdLst>
        </p14:section>
        <p14:section name="2024/01/15：VHDL實現計數器0~9、9~0" id="{70DC3051-68F9-4DEC-9A31-AFAFBB0B0227}">
          <p14:sldIdLst>
            <p14:sldId id="1268"/>
            <p14:sldId id="1269"/>
            <p14:sldId id="1270"/>
          </p14:sldIdLst>
        </p14:section>
        <p14:section name="2024/01/16：VHDL實現計數器自訂上下限、上下數" id="{E4EA5201-9BDD-417E-881F-6CCF91D25C36}">
          <p14:sldIdLst>
            <p14:sldId id="1272"/>
            <p14:sldId id="1273"/>
            <p14:sldId id="1274"/>
          </p14:sldIdLst>
        </p14:section>
        <p14:section name="2024/01/17：成功將上下限、上下數燒錄到板子上" id="{0E0BB3FC-1B3A-4241-963C-94269F4C33CB}">
          <p14:sldIdLst>
            <p14:sldId id="1276"/>
            <p14:sldId id="1277"/>
          </p14:sldIdLst>
        </p14:section>
        <p14:section name="2024/01/18~19：VHDL實現PWM並燒錄到板子上" id="{16962E82-83F6-46E8-BFDB-798EB16E64E0}">
          <p14:sldIdLst>
            <p14:sldId id="1278"/>
            <p14:sldId id="1279"/>
            <p14:sldId id="1280"/>
            <p14:sldId id="1281"/>
          </p14:sldIdLst>
        </p14:section>
        <p14:section name="問題紀錄" id="{E54951B3-F25C-472E-B15E-EA7E37F6D2ED}">
          <p14:sldIdLst>
            <p14:sldId id="302"/>
            <p14:sldId id="1252"/>
          </p14:sldIdLst>
        </p14:section>
        <p14:section name="參考資料" id="{45BCF316-EF51-4D48-B1BE-363829FB5D0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☃ 高" initials="☃高" lastIdx="1" clrIdx="0">
    <p:extLst>
      <p:ext uri="{19B8F6BF-5375-455C-9EA6-DF929625EA0E}">
        <p15:presenceInfo xmlns:p15="http://schemas.microsoft.com/office/powerpoint/2012/main" userId="a6c72b312b0722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FE"/>
    <a:srgbClr val="FFFFFF"/>
    <a:srgbClr val="7CAFDE"/>
    <a:srgbClr val="3886CC"/>
    <a:srgbClr val="66A2D8"/>
    <a:srgbClr val="FF6600"/>
    <a:srgbClr val="9751CB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4496" autoAdjust="0"/>
  </p:normalViewPr>
  <p:slideViewPr>
    <p:cSldViewPr snapToGrid="0">
      <p:cViewPr varScale="1">
        <p:scale>
          <a:sx n="85" d="100"/>
          <a:sy n="85" d="100"/>
        </p:scale>
        <p:origin x="706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2024/1/19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2024/1/19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729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277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737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362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406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355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720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966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624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101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專案進度報告</a:t>
            </a:r>
            <a:br>
              <a:rPr lang="en-US" altLang="zh-TW" sz="4000" b="0" dirty="0"/>
            </a:br>
            <a:r>
              <a:rPr lang="zh-TW" altLang="en-US" sz="5300" dirty="0"/>
              <a:t>標題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人：高啟恩</a:t>
            </a:r>
            <a:endParaRPr lang="en-US" altLang="zh-TW" dirty="0"/>
          </a:p>
          <a:p>
            <a:r>
              <a:rPr lang="zh-TW" altLang="en-US" dirty="0"/>
              <a:t>目前成員：高啟恩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2023/12/27</a:t>
            </a:r>
          </a:p>
          <a:p>
            <a:r>
              <a:rPr lang="zh-TW" altLang="en-US" dirty="0"/>
              <a:t>開始日期：</a:t>
            </a:r>
            <a:endParaRPr lang="en-US" altLang="zh-TW" dirty="0"/>
          </a:p>
          <a:p>
            <a:pPr algn="l"/>
            <a:r>
              <a:rPr lang="zh-TW" altLang="en-US" dirty="0"/>
              <a:t>結束日期：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B078DAF-3261-4C1B-8E89-89FD8635A93E}"/>
              </a:ext>
            </a:extLst>
          </p:cNvPr>
          <p:cNvGrpSpPr/>
          <p:nvPr/>
        </p:nvGrpSpPr>
        <p:grpSpPr>
          <a:xfrm>
            <a:off x="4557361" y="968424"/>
            <a:ext cx="7436949" cy="1153674"/>
            <a:chOff x="4557361" y="968424"/>
            <a:chExt cx="7436949" cy="115367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D29DFD9-BFC0-4F80-A912-B6FAF1C5B096}"/>
                </a:ext>
              </a:extLst>
            </p:cNvPr>
            <p:cNvSpPr/>
            <p:nvPr/>
          </p:nvSpPr>
          <p:spPr>
            <a:xfrm>
              <a:off x="4557361" y="1562980"/>
              <a:ext cx="3146028" cy="5591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DC34C55-7CE7-45C9-8D84-00DE01F76D6D}"/>
                </a:ext>
              </a:extLst>
            </p:cNvPr>
            <p:cNvSpPr/>
            <p:nvPr/>
          </p:nvSpPr>
          <p:spPr>
            <a:xfrm>
              <a:off x="7703389" y="968424"/>
              <a:ext cx="429092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/>
              <a:r>
                <a:rPr lang="zh-TW" altLang="en-US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該份為專案進度報告格式。</a:t>
              </a:r>
              <a:endParaRPr lang="en-US" altLang="zh-TW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285750" lvl="1" indent="-285750"/>
              <a:r>
                <a:rPr lang="zh-TW" altLang="en-US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另有教學文件格式，請參考</a:t>
              </a:r>
              <a:r>
                <a:rPr lang="en-US" altLang="zh-TW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:</a:t>
              </a:r>
              <a:r>
                <a:rPr lang="zh-TW" altLang="en-US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 </a:t>
              </a:r>
              <a:endParaRPr lang="en-US" altLang="zh-TW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285750" lvl="1" indent="-285750"/>
              <a:r>
                <a:rPr lang="zh-TW" altLang="en-US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教學文件</a:t>
              </a:r>
              <a:r>
                <a:rPr lang="en-US" altLang="zh-TW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-</a:t>
              </a:r>
              <a:r>
                <a:rPr lang="zh-TW" altLang="en-US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專案資料夾管理</a:t>
              </a:r>
              <a:r>
                <a:rPr lang="en-US" altLang="zh-TW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.pptx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時序圖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9308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系統分析 </a:t>
            </a:r>
            <a:r>
              <a:rPr lang="en-US" altLang="zh-TW" sz="4000" dirty="0"/>
              <a:t>–</a:t>
            </a:r>
            <a:r>
              <a:rPr lang="zh-TW" altLang="en-US" sz="4000" dirty="0"/>
              <a:t> 設定檔 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02779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4260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82C07F8-649C-0B7D-A523-0842EF6B3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636" y="1468367"/>
            <a:ext cx="6759526" cy="2110923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FE482320-DA80-578C-03C0-4A76F99CF559}"/>
              </a:ext>
            </a:extLst>
          </p:cNvPr>
          <p:cNvSpPr txBox="1"/>
          <p:nvPr/>
        </p:nvSpPr>
        <p:spPr>
          <a:xfrm>
            <a:off x="2124636" y="3962532"/>
            <a:ext cx="2779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模爾機第一部分：下個狀態之組合邏輯電路</a:t>
            </a:r>
          </a:p>
        </p:txBody>
      </p:sp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5FF06D16-720F-235C-6919-02F05815363E}"/>
              </a:ext>
            </a:extLst>
          </p:cNvPr>
          <p:cNvSpPr/>
          <p:nvPr/>
        </p:nvSpPr>
        <p:spPr>
          <a:xfrm>
            <a:off x="3514165" y="2815050"/>
            <a:ext cx="493059" cy="11474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207D885D-C76B-C393-4441-5647BAB3DED2}"/>
              </a:ext>
            </a:extLst>
          </p:cNvPr>
          <p:cNvSpPr/>
          <p:nvPr/>
        </p:nvSpPr>
        <p:spPr>
          <a:xfrm>
            <a:off x="5257869" y="2815050"/>
            <a:ext cx="493059" cy="21109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8FFAE84-ECC0-389D-DBDC-4B696F8EB983}"/>
              </a:ext>
            </a:extLst>
          </p:cNvPr>
          <p:cNvSpPr txBox="1"/>
          <p:nvPr/>
        </p:nvSpPr>
        <p:spPr>
          <a:xfrm>
            <a:off x="6096000" y="3962532"/>
            <a:ext cx="2779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模爾機第三部分：輸出組合邏輯電路</a:t>
            </a:r>
            <a:endParaRPr lang="en-US" altLang="zh-TW" dirty="0"/>
          </a:p>
        </p:txBody>
      </p:sp>
      <p:sp>
        <p:nvSpPr>
          <p:cNvPr id="26" name="箭號: 向下 25">
            <a:extLst>
              <a:ext uri="{FF2B5EF4-FFF2-40B4-BE49-F238E27FC236}">
                <a16:creationId xmlns:a16="http://schemas.microsoft.com/office/drawing/2014/main" id="{E60C6EC3-3999-9FDB-B3BA-71FF658E18B8}"/>
              </a:ext>
            </a:extLst>
          </p:cNvPr>
          <p:cNvSpPr/>
          <p:nvPr/>
        </p:nvSpPr>
        <p:spPr>
          <a:xfrm>
            <a:off x="7071015" y="2815050"/>
            <a:ext cx="493059" cy="11474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2333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22CEABA-322E-05C3-3273-05A9B970BF4B}"/>
              </a:ext>
            </a:extLst>
          </p:cNvPr>
          <p:cNvSpPr txBox="1"/>
          <p:nvPr/>
        </p:nvSpPr>
        <p:spPr>
          <a:xfrm>
            <a:off x="6212541" y="1705072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宣告輸入輸出和暫存器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399C1E6-0025-D2B7-4E1B-BDAD1B739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119" y="2409709"/>
            <a:ext cx="2301467" cy="1453558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52A7A6A0-0C6F-72A4-2E26-1CBD65470700}"/>
              </a:ext>
            </a:extLst>
          </p:cNvPr>
          <p:cNvSpPr/>
          <p:nvPr/>
        </p:nvSpPr>
        <p:spPr>
          <a:xfrm>
            <a:off x="4238768" y="2709197"/>
            <a:ext cx="237362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1738DFB-160C-C661-7357-957B7EC1147C}"/>
              </a:ext>
            </a:extLst>
          </p:cNvPr>
          <p:cNvSpPr txBox="1"/>
          <p:nvPr/>
        </p:nvSpPr>
        <p:spPr>
          <a:xfrm>
            <a:off x="9366586" y="2367666"/>
            <a:ext cx="35231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摩爾機第一部分：</a:t>
            </a:r>
            <a:endParaRPr lang="en-US" altLang="zh-TW" dirty="0"/>
          </a:p>
          <a:p>
            <a:r>
              <a:rPr lang="zh-TW" altLang="en-US" dirty="0"/>
              <a:t>以</a:t>
            </a:r>
            <a:r>
              <a:rPr lang="en-US" altLang="zh-TW" dirty="0"/>
              <a:t>00</a:t>
            </a:r>
            <a:r>
              <a:rPr lang="zh-TW" altLang="en-US" dirty="0"/>
              <a:t>為例</a:t>
            </a:r>
            <a:endParaRPr lang="en-US" altLang="zh-TW" dirty="0"/>
          </a:p>
          <a:p>
            <a:r>
              <a:rPr lang="zh-TW" altLang="en-US" dirty="0"/>
              <a:t>目前的計數小於</a:t>
            </a:r>
            <a:r>
              <a:rPr lang="en-US" altLang="zh-TW" dirty="0"/>
              <a:t>8</a:t>
            </a:r>
            <a:r>
              <a:rPr lang="zh-TW" altLang="en-US" dirty="0"/>
              <a:t>時</a:t>
            </a:r>
            <a:r>
              <a:rPr lang="en-US" altLang="zh-TW" dirty="0"/>
              <a:t>+1</a:t>
            </a:r>
          </a:p>
          <a:p>
            <a:r>
              <a:rPr lang="zh-TW" altLang="en-US" dirty="0"/>
              <a:t>等於</a:t>
            </a:r>
            <a:r>
              <a:rPr lang="en-US" altLang="zh-TW" dirty="0"/>
              <a:t>8</a:t>
            </a:r>
            <a:r>
              <a:rPr lang="zh-TW" altLang="en-US" dirty="0"/>
              <a:t>時重製為</a:t>
            </a:r>
            <a:r>
              <a:rPr lang="en-US" altLang="zh-TW" dirty="0"/>
              <a:t>1</a:t>
            </a:r>
          </a:p>
          <a:p>
            <a:r>
              <a:rPr lang="zh-TW" altLang="en-US" dirty="0"/>
              <a:t>當目前計數到</a:t>
            </a:r>
            <a:r>
              <a:rPr lang="en-US" altLang="zh-TW" dirty="0"/>
              <a:t>8</a:t>
            </a:r>
            <a:r>
              <a:rPr lang="zh-TW" altLang="en-US" dirty="0"/>
              <a:t>時轉態為</a:t>
            </a:r>
            <a:r>
              <a:rPr lang="en-US" altLang="zh-TW" dirty="0"/>
              <a:t>01</a:t>
            </a:r>
          </a:p>
          <a:p>
            <a:r>
              <a:rPr lang="zh-TW" altLang="en-US" dirty="0"/>
              <a:t>以此類推</a:t>
            </a:r>
            <a:endParaRPr lang="en-US" altLang="zh-TW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9D9F9B9-6320-657F-6C4D-D31B6037B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9" y="1183341"/>
            <a:ext cx="3360711" cy="497629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3BDEAB5-FE0D-E731-8DF3-4B488B8BB920}"/>
              </a:ext>
            </a:extLst>
          </p:cNvPr>
          <p:cNvSpPr/>
          <p:nvPr/>
        </p:nvSpPr>
        <p:spPr>
          <a:xfrm>
            <a:off x="873319" y="1352270"/>
            <a:ext cx="2214282" cy="968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792E461-3E40-AC3D-1E1C-A62802E5D17D}"/>
              </a:ext>
            </a:extLst>
          </p:cNvPr>
          <p:cNvSpPr/>
          <p:nvPr/>
        </p:nvSpPr>
        <p:spPr>
          <a:xfrm>
            <a:off x="878057" y="2418674"/>
            <a:ext cx="3319893" cy="1086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9D98365D-77BE-2CB1-E7E4-A052FDDD53E9}"/>
              </a:ext>
            </a:extLst>
          </p:cNvPr>
          <p:cNvSpPr/>
          <p:nvPr/>
        </p:nvSpPr>
        <p:spPr>
          <a:xfrm>
            <a:off x="3506474" y="1584938"/>
            <a:ext cx="268044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3361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336C021C-0A32-3C5D-7C8B-69458F633349}"/>
              </a:ext>
            </a:extLst>
          </p:cNvPr>
          <p:cNvSpPr/>
          <p:nvPr/>
        </p:nvSpPr>
        <p:spPr>
          <a:xfrm>
            <a:off x="4012406" y="2167807"/>
            <a:ext cx="237362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C55CA1-11D7-F980-D7A5-E987EC449F6D}"/>
              </a:ext>
            </a:extLst>
          </p:cNvPr>
          <p:cNvSpPr txBox="1"/>
          <p:nvPr/>
        </p:nvSpPr>
        <p:spPr>
          <a:xfrm>
            <a:off x="6418031" y="1900244"/>
            <a:ext cx="3523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摩爾機第二部分：</a:t>
            </a:r>
            <a:endParaRPr lang="en-US" altLang="zh-TW" dirty="0"/>
          </a:p>
          <a:p>
            <a:r>
              <a:rPr lang="zh-TW" altLang="en-US" dirty="0"/>
              <a:t>將目前的計數和狀態轉為下個計數和下個狀態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1B0A83-290F-63F7-A53B-AAF722D42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91" y="1516214"/>
            <a:ext cx="3177815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63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471183BF-BA7E-FE63-9619-5A5DD6648250}"/>
              </a:ext>
            </a:extLst>
          </p:cNvPr>
          <p:cNvSpPr/>
          <p:nvPr/>
        </p:nvSpPr>
        <p:spPr>
          <a:xfrm>
            <a:off x="4012406" y="2167807"/>
            <a:ext cx="237362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1416946-ABE2-EF70-33F9-A945B91B3FAA}"/>
              </a:ext>
            </a:extLst>
          </p:cNvPr>
          <p:cNvSpPr txBox="1"/>
          <p:nvPr/>
        </p:nvSpPr>
        <p:spPr>
          <a:xfrm>
            <a:off x="6386033" y="2093565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摩爾機第三部分：</a:t>
            </a:r>
            <a:endParaRPr lang="en-US" altLang="zh-TW" dirty="0"/>
          </a:p>
          <a:p>
            <a:r>
              <a:rPr lang="zh-TW" altLang="en-US" dirty="0"/>
              <a:t>在每個狀態下會產生不同的輸出</a:t>
            </a:r>
            <a:endParaRPr lang="en-US" altLang="zh-TW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0F3C8D4-A8C4-09D9-048C-7EF6BC21A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666" y="1500973"/>
            <a:ext cx="1790855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02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2F4D458-7B00-4C6C-5CFF-D3CB6EB9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92" y="1561083"/>
            <a:ext cx="2662000" cy="835317"/>
          </a:xfrm>
          <a:prstGeom prst="rect">
            <a:avLst/>
          </a:prstGeom>
        </p:spPr>
      </p:pic>
      <p:sp>
        <p:nvSpPr>
          <p:cNvPr id="4" name="箭號: 向右 3">
            <a:extLst>
              <a:ext uri="{FF2B5EF4-FFF2-40B4-BE49-F238E27FC236}">
                <a16:creationId xmlns:a16="http://schemas.microsoft.com/office/drawing/2014/main" id="{AA9C31CD-9D62-3A93-C75F-ACD858AB6C2C}"/>
              </a:ext>
            </a:extLst>
          </p:cNvPr>
          <p:cNvSpPr/>
          <p:nvPr/>
        </p:nvSpPr>
        <p:spPr>
          <a:xfrm>
            <a:off x="4071252" y="1813594"/>
            <a:ext cx="2562632" cy="5828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BE6B81-73B7-73E8-6278-9628ECE07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592" y="2396400"/>
            <a:ext cx="2202371" cy="12574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700E341-0375-8706-B371-9AA651DA4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592" y="3653809"/>
            <a:ext cx="2011854" cy="1836579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E2E45AFD-3BDA-40A3-9BFE-13A4CE8BFBF0}"/>
              </a:ext>
            </a:extLst>
          </p:cNvPr>
          <p:cNvSpPr/>
          <p:nvPr/>
        </p:nvSpPr>
        <p:spPr>
          <a:xfrm>
            <a:off x="3741963" y="2733701"/>
            <a:ext cx="2562632" cy="5828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64651C1-5112-B626-CE2A-D4A7B72083B7}"/>
              </a:ext>
            </a:extLst>
          </p:cNvPr>
          <p:cNvSpPr/>
          <p:nvPr/>
        </p:nvSpPr>
        <p:spPr>
          <a:xfrm>
            <a:off x="3741963" y="4105301"/>
            <a:ext cx="2562632" cy="5828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C9B55F4-3C5A-9FB3-6F78-31C8ED460F43}"/>
              </a:ext>
            </a:extLst>
          </p:cNvPr>
          <p:cNvSpPr txBox="1"/>
          <p:nvPr/>
        </p:nvSpPr>
        <p:spPr>
          <a:xfrm>
            <a:off x="6633884" y="1920331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宣告時脈和兩個計數暫存器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F8140B-4B0F-69C0-C09F-963D6F4B2420}"/>
              </a:ext>
            </a:extLst>
          </p:cNvPr>
          <p:cNvSpPr txBox="1"/>
          <p:nvPr/>
        </p:nvSpPr>
        <p:spPr>
          <a:xfrm>
            <a:off x="6436658" y="4212038"/>
            <a:ext cx="475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第一個計數從</a:t>
            </a:r>
            <a:r>
              <a:rPr lang="en-US" altLang="zh-TW" dirty="0"/>
              <a:t>9</a:t>
            </a:r>
            <a:r>
              <a:rPr lang="zh-TW" altLang="en-US" dirty="0"/>
              <a:t>跑到</a:t>
            </a:r>
            <a:r>
              <a:rPr lang="en-US" altLang="zh-TW" dirty="0"/>
              <a:t>0</a:t>
            </a:r>
            <a:r>
              <a:rPr lang="zh-TW" altLang="en-US" dirty="0"/>
              <a:t>的判斷條件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F384B1-B07D-8648-A1BB-CB012A147871}"/>
              </a:ext>
            </a:extLst>
          </p:cNvPr>
          <p:cNvSpPr txBox="1"/>
          <p:nvPr/>
        </p:nvSpPr>
        <p:spPr>
          <a:xfrm>
            <a:off x="6436658" y="2524704"/>
            <a:ext cx="4751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定義時脈起始為</a:t>
            </a:r>
            <a:r>
              <a:rPr lang="en-US" altLang="zh-TW" dirty="0"/>
              <a:t>0</a:t>
            </a:r>
          </a:p>
          <a:p>
            <a:r>
              <a:rPr lang="zh-TW" altLang="en-US" dirty="0"/>
              <a:t>第一個計數為</a:t>
            </a:r>
            <a:r>
              <a:rPr lang="en-US" altLang="zh-TW" dirty="0"/>
              <a:t>0</a:t>
            </a:r>
          </a:p>
          <a:p>
            <a:r>
              <a:rPr lang="zh-TW" altLang="en-US" dirty="0"/>
              <a:t>第二個計數為</a:t>
            </a:r>
            <a:r>
              <a:rPr lang="en-US" altLang="zh-TW" dirty="0"/>
              <a:t>9	</a:t>
            </a:r>
          </a:p>
          <a:p>
            <a:r>
              <a:rPr lang="en-US" altLang="zh-TW" dirty="0"/>
              <a:t>clock</a:t>
            </a:r>
            <a:r>
              <a:rPr lang="zh-TW" altLang="en-US" dirty="0"/>
              <a:t>為</a:t>
            </a:r>
            <a:r>
              <a:rPr lang="en-US" altLang="zh-TW" dirty="0"/>
              <a:t>10</a:t>
            </a:r>
            <a:r>
              <a:rPr lang="zh-TW" altLang="en-US" dirty="0"/>
              <a:t>個單位一個週期的無限時脈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8BB5E27-EAB0-D127-4E53-C48806517669}"/>
              </a:ext>
            </a:extLst>
          </p:cNvPr>
          <p:cNvSpPr/>
          <p:nvPr/>
        </p:nvSpPr>
        <p:spPr>
          <a:xfrm>
            <a:off x="1874386" y="1536617"/>
            <a:ext cx="2449702" cy="859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8DB86FA-BB15-0633-795B-88AFC6872BE1}"/>
              </a:ext>
            </a:extLst>
          </p:cNvPr>
          <p:cNvSpPr/>
          <p:nvPr/>
        </p:nvSpPr>
        <p:spPr>
          <a:xfrm>
            <a:off x="2118680" y="2770110"/>
            <a:ext cx="2122451" cy="744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04FA7-9757-313A-7943-FCBD2D7BA1BE}"/>
              </a:ext>
            </a:extLst>
          </p:cNvPr>
          <p:cNvSpPr/>
          <p:nvPr/>
        </p:nvSpPr>
        <p:spPr>
          <a:xfrm>
            <a:off x="2118681" y="3690218"/>
            <a:ext cx="1528024" cy="1778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098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85DA477-96DC-DFA9-526A-41461F2CA53E}"/>
              </a:ext>
            </a:extLst>
          </p:cNvPr>
          <p:cNvSpPr txBox="1"/>
          <p:nvPr/>
        </p:nvSpPr>
        <p:spPr>
          <a:xfrm>
            <a:off x="5746376" y="24196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第二個計數的判斷條件</a:t>
            </a: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876BC421-7AE0-C1AC-BC5F-4535D955E74F}"/>
              </a:ext>
            </a:extLst>
          </p:cNvPr>
          <p:cNvSpPr/>
          <p:nvPr/>
        </p:nvSpPr>
        <p:spPr>
          <a:xfrm>
            <a:off x="3219293" y="2299510"/>
            <a:ext cx="237362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0E9975E-D373-E35E-C676-921BFE48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82" y="1705072"/>
            <a:ext cx="2187130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53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85DA477-96DC-DFA9-526A-41461F2CA53E}"/>
              </a:ext>
            </a:extLst>
          </p:cNvPr>
          <p:cNvSpPr txBox="1"/>
          <p:nvPr/>
        </p:nvSpPr>
        <p:spPr>
          <a:xfrm>
            <a:off x="5746376" y="24196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第二個計數的判斷條件</a:t>
            </a: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876BC421-7AE0-C1AC-BC5F-4535D955E74F}"/>
              </a:ext>
            </a:extLst>
          </p:cNvPr>
          <p:cNvSpPr/>
          <p:nvPr/>
        </p:nvSpPr>
        <p:spPr>
          <a:xfrm>
            <a:off x="3219293" y="2299510"/>
            <a:ext cx="237362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0E9975E-D373-E35E-C676-921BFE48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82" y="1705072"/>
            <a:ext cx="2187130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8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NAS</a:t>
            </a:r>
            <a:r>
              <a:rPr lang="zh-TW" altLang="en-US" dirty="0"/>
              <a:t> </a:t>
            </a:r>
            <a:r>
              <a:rPr lang="en-US" altLang="zh-TW" dirty="0"/>
              <a:t>(2022/10/14)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14B21C-5C86-48F2-A852-4C750EE19CE7}"/>
              </a:ext>
            </a:extLst>
          </p:cNvPr>
          <p:cNvSpPr/>
          <p:nvPr/>
        </p:nvSpPr>
        <p:spPr>
          <a:xfrm>
            <a:off x="-776588" y="525070"/>
            <a:ext cx="3447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rPr>
              <a:t>每週上傳紀錄截圖範例</a:t>
            </a:r>
            <a:endParaRPr lang="en-US" altLang="zh-TW" sz="2000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3078AAE-D4C1-49C2-922C-66283951C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025" y="1235933"/>
            <a:ext cx="7762875" cy="29432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7F93356-F9FA-42BD-B35E-7F4A84652A29}"/>
              </a:ext>
            </a:extLst>
          </p:cNvPr>
          <p:cNvSpPr/>
          <p:nvPr/>
        </p:nvSpPr>
        <p:spPr>
          <a:xfrm>
            <a:off x="4462943" y="3288484"/>
            <a:ext cx="6803472" cy="494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596EB5-194B-41DD-9405-83C981B5180E}"/>
              </a:ext>
            </a:extLst>
          </p:cNvPr>
          <p:cNvSpPr/>
          <p:nvPr/>
        </p:nvSpPr>
        <p:spPr>
          <a:xfrm>
            <a:off x="92279" y="1235933"/>
            <a:ext cx="31207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本週更新：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N01: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上傳第一版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N02: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修改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README.md</a:t>
            </a: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N05: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新增交接測試樣本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N06: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新增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Demo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影片與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ppt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15B836-553E-4AC6-B683-3173E65F3C16}"/>
              </a:ext>
            </a:extLst>
          </p:cNvPr>
          <p:cNvSpPr/>
          <p:nvPr/>
        </p:nvSpPr>
        <p:spPr>
          <a:xfrm>
            <a:off x="4462943" y="2274814"/>
            <a:ext cx="6803472" cy="494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27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pic>
        <p:nvPicPr>
          <p:cNvPr id="2" name="內容版面配置區 4">
            <a:extLst>
              <a:ext uri="{FF2B5EF4-FFF2-40B4-BE49-F238E27FC236}">
                <a16:creationId xmlns:a16="http://schemas.microsoft.com/office/drawing/2014/main" id="{DA5D7FCB-F562-659C-3B41-C99E1C12A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1153" y="1350217"/>
            <a:ext cx="10109694" cy="1491594"/>
          </a:xfrm>
        </p:spPr>
      </p:pic>
    </p:spTree>
    <p:extLst>
      <p:ext uri="{BB962C8B-B14F-4D97-AF65-F5344CB8AC3E}">
        <p14:creationId xmlns:p14="http://schemas.microsoft.com/office/powerpoint/2010/main" val="4171862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en-US" altLang="zh-TW" sz="3200" b="1" dirty="0"/>
              <a:t>0~9</a:t>
            </a:r>
            <a:r>
              <a:rPr lang="zh-TW" altLang="en-US" sz="3200" b="1" dirty="0"/>
              <a:t>、</a:t>
            </a:r>
            <a:r>
              <a:rPr lang="en-US" altLang="zh-TW" sz="3200" b="1" dirty="0"/>
              <a:t>9~0</a:t>
            </a:r>
            <a:br>
              <a:rPr lang="en-US" altLang="zh-TW" sz="3200" b="1" dirty="0"/>
            </a:br>
            <a:r>
              <a:rPr lang="en-US" altLang="zh-TW" sz="3200" dirty="0"/>
              <a:t>(2024/1/15)</a:t>
            </a:r>
            <a:endParaRPr lang="zh-TW" altLang="en-US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AE3B64-9730-1612-77D7-425969CE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6693"/>
            <a:ext cx="3223539" cy="36274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A6D060B-FAC8-5F15-B5B7-457CFBE31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866" y="2368317"/>
            <a:ext cx="2903472" cy="28806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EE79E79-D2B0-7D52-9132-7B670012369C}"/>
              </a:ext>
            </a:extLst>
          </p:cNvPr>
          <p:cNvSpPr/>
          <p:nvPr/>
        </p:nvSpPr>
        <p:spPr>
          <a:xfrm>
            <a:off x="1121351" y="2226899"/>
            <a:ext cx="2449702" cy="859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0~9</a:t>
            </a:r>
            <a:r>
              <a:rPr lang="zh-TW" altLang="en-US" dirty="0"/>
              <a:t>、</a:t>
            </a:r>
            <a:r>
              <a:rPr lang="en-US" altLang="zh-TW" dirty="0"/>
              <a:t>9~0</a:t>
            </a:r>
            <a:r>
              <a:rPr lang="zh-TW" altLang="en-US" dirty="0"/>
              <a:t>主程式：</a:t>
            </a:r>
            <a:endParaRPr lang="en-US" altLang="zh-TW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72BEBBB-E42F-C323-8CE3-F4B9C790F62B}"/>
              </a:ext>
            </a:extLst>
          </p:cNvPr>
          <p:cNvCxnSpPr>
            <a:cxnSpLocks/>
          </p:cNvCxnSpPr>
          <p:nvPr/>
        </p:nvCxnSpPr>
        <p:spPr>
          <a:xfrm flipV="1">
            <a:off x="3155576" y="2008094"/>
            <a:ext cx="242048" cy="28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80281C8-491B-C9D8-6BF4-0780D948038D}"/>
              </a:ext>
            </a:extLst>
          </p:cNvPr>
          <p:cNvSpPr txBox="1"/>
          <p:nvPr/>
        </p:nvSpPr>
        <p:spPr>
          <a:xfrm>
            <a:off x="2441005" y="1783242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聲明打開並使用</a:t>
            </a:r>
            <a:r>
              <a:rPr lang="en-US" altLang="zh-TW" sz="1200" dirty="0"/>
              <a:t>IEEE</a:t>
            </a:r>
            <a:r>
              <a:rPr lang="zh-TW" altLang="en-US" sz="1200" dirty="0"/>
              <a:t>資料庫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E26A573-8A21-03BD-26EC-0EB4A6D6681C}"/>
              </a:ext>
            </a:extLst>
          </p:cNvPr>
          <p:cNvSpPr/>
          <p:nvPr/>
        </p:nvSpPr>
        <p:spPr>
          <a:xfrm>
            <a:off x="1121351" y="3156475"/>
            <a:ext cx="2625896" cy="1298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22C2E6D-25A3-3501-5429-C635FCB703A9}"/>
              </a:ext>
            </a:extLst>
          </p:cNvPr>
          <p:cNvCxnSpPr>
            <a:cxnSpLocks/>
          </p:cNvCxnSpPr>
          <p:nvPr/>
        </p:nvCxnSpPr>
        <p:spPr>
          <a:xfrm flipV="1">
            <a:off x="3520868" y="3086681"/>
            <a:ext cx="271189" cy="240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5BD626E-A790-5208-6B1D-E7718BFA88B9}"/>
              </a:ext>
            </a:extLst>
          </p:cNvPr>
          <p:cNvSpPr txBox="1"/>
          <p:nvPr/>
        </p:nvSpPr>
        <p:spPr>
          <a:xfrm>
            <a:off x="3520868" y="2829528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宣告輸入輸出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AF8D83B-2E14-2C55-A04F-C570238BF2EC}"/>
              </a:ext>
            </a:extLst>
          </p:cNvPr>
          <p:cNvSpPr/>
          <p:nvPr/>
        </p:nvSpPr>
        <p:spPr>
          <a:xfrm>
            <a:off x="1166161" y="4625143"/>
            <a:ext cx="2895578" cy="1298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8BE5A616-51E2-A5DC-886A-0B837387C560}"/>
              </a:ext>
            </a:extLst>
          </p:cNvPr>
          <p:cNvCxnSpPr>
            <a:cxnSpLocks/>
          </p:cNvCxnSpPr>
          <p:nvPr/>
        </p:nvCxnSpPr>
        <p:spPr>
          <a:xfrm>
            <a:off x="3892741" y="5888208"/>
            <a:ext cx="168998" cy="20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CA2099A-FEED-5C1E-0D1C-97E75BD4FC3D}"/>
              </a:ext>
            </a:extLst>
          </p:cNvPr>
          <p:cNvSpPr txBox="1"/>
          <p:nvPr/>
        </p:nvSpPr>
        <p:spPr>
          <a:xfrm>
            <a:off x="4061739" y="5991009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宣告運算訊號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85A5D9B-91E1-94B6-2F59-4C30D8386534}"/>
              </a:ext>
            </a:extLst>
          </p:cNvPr>
          <p:cNvSpPr/>
          <p:nvPr/>
        </p:nvSpPr>
        <p:spPr>
          <a:xfrm>
            <a:off x="5019751" y="2296693"/>
            <a:ext cx="2749292" cy="2952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BA1747-6A02-B326-EC6D-594448779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729" y="2296693"/>
            <a:ext cx="2933954" cy="3635055"/>
          </a:xfrm>
          <a:prstGeom prst="rect">
            <a:avLst/>
          </a:prstGeom>
        </p:spPr>
      </p:pic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53A1853E-77A2-DD3E-6F26-50759324F252}"/>
              </a:ext>
            </a:extLst>
          </p:cNvPr>
          <p:cNvCxnSpPr>
            <a:cxnSpLocks/>
          </p:cNvCxnSpPr>
          <p:nvPr/>
        </p:nvCxnSpPr>
        <p:spPr>
          <a:xfrm>
            <a:off x="6309898" y="5171100"/>
            <a:ext cx="0" cy="308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ED2E611-F554-1385-54A5-EC92AC939829}"/>
              </a:ext>
            </a:extLst>
          </p:cNvPr>
          <p:cNvSpPr txBox="1"/>
          <p:nvPr/>
        </p:nvSpPr>
        <p:spPr>
          <a:xfrm>
            <a:off x="5922862" y="5443805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上數運算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140A2C2-B1E4-0489-98C4-737C7C27FF47}"/>
              </a:ext>
            </a:extLst>
          </p:cNvPr>
          <p:cNvSpPr txBox="1"/>
          <p:nvPr/>
        </p:nvSpPr>
        <p:spPr>
          <a:xfrm>
            <a:off x="9074311" y="1875394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下數運算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1796DA18-FC80-0BE0-9D92-3662E5A15C27}"/>
              </a:ext>
            </a:extLst>
          </p:cNvPr>
          <p:cNvCxnSpPr>
            <a:cxnSpLocks/>
          </p:cNvCxnSpPr>
          <p:nvPr/>
        </p:nvCxnSpPr>
        <p:spPr>
          <a:xfrm flipV="1">
            <a:off x="9484658" y="2102195"/>
            <a:ext cx="0" cy="28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C37B1071-C1B5-72E2-64B3-9663001EE040}"/>
              </a:ext>
            </a:extLst>
          </p:cNvPr>
          <p:cNvSpPr/>
          <p:nvPr/>
        </p:nvSpPr>
        <p:spPr>
          <a:xfrm>
            <a:off x="8558058" y="2254629"/>
            <a:ext cx="2749292" cy="2075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96990A6-0390-29CB-E32F-24AEEF62BBE8}"/>
              </a:ext>
            </a:extLst>
          </p:cNvPr>
          <p:cNvSpPr/>
          <p:nvPr/>
        </p:nvSpPr>
        <p:spPr>
          <a:xfrm>
            <a:off x="8558058" y="4417551"/>
            <a:ext cx="2749292" cy="1514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7B63EFA-5770-1345-94A9-8E67EBC07F59}"/>
              </a:ext>
            </a:extLst>
          </p:cNvPr>
          <p:cNvCxnSpPr>
            <a:cxnSpLocks/>
          </p:cNvCxnSpPr>
          <p:nvPr/>
        </p:nvCxnSpPr>
        <p:spPr>
          <a:xfrm>
            <a:off x="9816352" y="5789316"/>
            <a:ext cx="0" cy="26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8D7C76C-DEBA-159E-87EB-B684479B1483}"/>
              </a:ext>
            </a:extLst>
          </p:cNvPr>
          <p:cNvSpPr txBox="1"/>
          <p:nvPr/>
        </p:nvSpPr>
        <p:spPr>
          <a:xfrm>
            <a:off x="9606263" y="6031432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除頻</a:t>
            </a:r>
          </a:p>
        </p:txBody>
      </p:sp>
    </p:spTree>
    <p:extLst>
      <p:ext uri="{BB962C8B-B14F-4D97-AF65-F5344CB8AC3E}">
        <p14:creationId xmlns:p14="http://schemas.microsoft.com/office/powerpoint/2010/main" val="300669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en-US" altLang="zh-TW" sz="3200" b="1" dirty="0"/>
              <a:t>0~9</a:t>
            </a:r>
            <a:r>
              <a:rPr lang="zh-TW" altLang="en-US" sz="3200" b="1" dirty="0"/>
              <a:t>、</a:t>
            </a:r>
            <a:r>
              <a:rPr lang="en-US" altLang="zh-TW" sz="3200" b="1" dirty="0"/>
              <a:t>9~0</a:t>
            </a:r>
            <a:br>
              <a:rPr lang="en-US" altLang="zh-TW" sz="3200" b="1" dirty="0"/>
            </a:br>
            <a:r>
              <a:rPr lang="en-US" altLang="zh-TW" sz="3200" dirty="0"/>
              <a:t>(2024/1/15)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0~9</a:t>
            </a:r>
            <a:r>
              <a:rPr lang="zh-TW" altLang="en-US" dirty="0"/>
              <a:t>、</a:t>
            </a:r>
            <a:r>
              <a:rPr lang="en-US" altLang="zh-TW" dirty="0"/>
              <a:t>9~0</a:t>
            </a:r>
            <a:r>
              <a:rPr lang="zh-TW" altLang="en-US" dirty="0"/>
              <a:t>副程式：</a:t>
            </a:r>
            <a:endParaRPr lang="en-US" altLang="zh-TW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8D7C76C-DEBA-159E-87EB-B684479B1483}"/>
              </a:ext>
            </a:extLst>
          </p:cNvPr>
          <p:cNvSpPr txBox="1"/>
          <p:nvPr/>
        </p:nvSpPr>
        <p:spPr>
          <a:xfrm>
            <a:off x="5666410" y="4687172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觸發</a:t>
            </a:r>
            <a:r>
              <a:rPr lang="en-US" altLang="zh-TW" sz="1200" dirty="0"/>
              <a:t>CLOCK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0DA7D7-5F16-466A-B22E-E7AAAE980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50" y="1742695"/>
            <a:ext cx="3246401" cy="23852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A974C1A-D518-DEBF-A428-CEA1FF21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329" y="1598576"/>
            <a:ext cx="3391194" cy="2918713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C37B1071-C1B5-72E2-64B3-9663001EE040}"/>
              </a:ext>
            </a:extLst>
          </p:cNvPr>
          <p:cNvSpPr/>
          <p:nvPr/>
        </p:nvSpPr>
        <p:spPr>
          <a:xfrm>
            <a:off x="5003231" y="3379889"/>
            <a:ext cx="2285075" cy="113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7B63EFA-5770-1345-94A9-8E67EBC07F59}"/>
              </a:ext>
            </a:extLst>
          </p:cNvPr>
          <p:cNvCxnSpPr>
            <a:cxnSpLocks/>
          </p:cNvCxnSpPr>
          <p:nvPr/>
        </p:nvCxnSpPr>
        <p:spPr>
          <a:xfrm>
            <a:off x="6096000" y="4417551"/>
            <a:ext cx="0" cy="26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0B5534F-7BB7-ADC6-47DC-48735B36A56B}"/>
              </a:ext>
            </a:extLst>
          </p:cNvPr>
          <p:cNvSpPr txBox="1"/>
          <p:nvPr/>
        </p:nvSpPr>
        <p:spPr>
          <a:xfrm>
            <a:off x="9288528" y="1965150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將</a:t>
            </a:r>
            <a:r>
              <a:rPr lang="en-US" altLang="zh-TW" sz="1200" dirty="0"/>
              <a:t>reset</a:t>
            </a:r>
            <a:r>
              <a:rPr lang="zh-TW" altLang="en-US" sz="1200" dirty="0"/>
              <a:t>設為</a:t>
            </a:r>
            <a:r>
              <a:rPr lang="en-US" altLang="zh-TW" sz="1200" dirty="0"/>
              <a:t>1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B2B6948-67D2-CEDB-F55E-DBE08EF9D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619" y="2352960"/>
            <a:ext cx="2309060" cy="2933954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596990A6-0390-29CB-E32F-24AEEF62BBE8}"/>
              </a:ext>
            </a:extLst>
          </p:cNvPr>
          <p:cNvSpPr/>
          <p:nvPr/>
        </p:nvSpPr>
        <p:spPr>
          <a:xfrm>
            <a:off x="8526360" y="2346738"/>
            <a:ext cx="2749292" cy="1275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CB1E125-C11D-9AA0-1932-7775ECB2BFC4}"/>
              </a:ext>
            </a:extLst>
          </p:cNvPr>
          <p:cNvCxnSpPr>
            <a:cxnSpLocks/>
          </p:cNvCxnSpPr>
          <p:nvPr/>
        </p:nvCxnSpPr>
        <p:spPr>
          <a:xfrm flipV="1">
            <a:off x="9828265" y="2232698"/>
            <a:ext cx="0" cy="31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5A78D27-E768-90A7-B39F-A0A404F47B91}"/>
              </a:ext>
            </a:extLst>
          </p:cNvPr>
          <p:cNvSpPr/>
          <p:nvPr/>
        </p:nvSpPr>
        <p:spPr>
          <a:xfrm>
            <a:off x="8526360" y="3682218"/>
            <a:ext cx="2749292" cy="1275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90DB0F7-E00E-A691-7B43-2F6179062BAF}"/>
              </a:ext>
            </a:extLst>
          </p:cNvPr>
          <p:cNvCxnSpPr>
            <a:cxnSpLocks/>
          </p:cNvCxnSpPr>
          <p:nvPr/>
        </p:nvCxnSpPr>
        <p:spPr>
          <a:xfrm>
            <a:off x="10276500" y="4825671"/>
            <a:ext cx="0" cy="744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49BE393-F338-A417-250F-FC04E82A2772}"/>
              </a:ext>
            </a:extLst>
          </p:cNvPr>
          <p:cNvSpPr txBox="1"/>
          <p:nvPr/>
        </p:nvSpPr>
        <p:spPr>
          <a:xfrm>
            <a:off x="9828265" y="5569895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連接主程式</a:t>
            </a:r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506453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en-US" altLang="zh-TW" sz="3200" b="1" dirty="0"/>
              <a:t>0~9</a:t>
            </a:r>
            <a:r>
              <a:rPr lang="zh-TW" altLang="en-US" sz="3200" b="1" dirty="0"/>
              <a:t>、</a:t>
            </a:r>
            <a:r>
              <a:rPr lang="en-US" altLang="zh-TW" sz="3200" b="1" dirty="0"/>
              <a:t>9~0</a:t>
            </a:r>
            <a:br>
              <a:rPr lang="en-US" altLang="zh-TW" sz="3200" b="1" dirty="0"/>
            </a:br>
            <a:r>
              <a:rPr lang="en-US" altLang="zh-TW" sz="3200" dirty="0"/>
              <a:t>(2024/1/15)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0~9</a:t>
            </a:r>
            <a:r>
              <a:rPr lang="zh-TW" altLang="en-US" dirty="0"/>
              <a:t>、</a:t>
            </a:r>
            <a:r>
              <a:rPr lang="en-US" altLang="zh-TW" dirty="0"/>
              <a:t>9~0</a:t>
            </a:r>
            <a:r>
              <a:rPr lang="zh-TW" altLang="en-US" dirty="0"/>
              <a:t>測試輸出波型：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7418C5-4154-E1A3-4AE5-2C6637C2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8576"/>
            <a:ext cx="10636010" cy="135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75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zh-TW" altLang="en-US" sz="3200" dirty="0"/>
              <a:t>自訂上下限、上下數</a:t>
            </a:r>
            <a:br>
              <a:rPr lang="en-US" altLang="zh-TW" sz="3200" b="1" dirty="0"/>
            </a:br>
            <a:r>
              <a:rPr lang="en-US" altLang="zh-TW" sz="3200" dirty="0"/>
              <a:t>(2024/1/16)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：上下限、上下數主程式：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01F74AA-C23C-2666-BFCF-4ACCA365F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920"/>
            <a:ext cx="3162574" cy="4389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188CFF9-8F56-58B2-6FAD-165CA94AB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661" y="1742092"/>
            <a:ext cx="3200677" cy="455715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51593D0-2B07-5464-61C4-967379A3CA80}"/>
              </a:ext>
            </a:extLst>
          </p:cNvPr>
          <p:cNvSpPr/>
          <p:nvPr/>
        </p:nvSpPr>
        <p:spPr>
          <a:xfrm>
            <a:off x="4779113" y="2626854"/>
            <a:ext cx="2917225" cy="1712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5D40E56-1D5C-B1F5-7AF6-D68C91CF0DBA}"/>
              </a:ext>
            </a:extLst>
          </p:cNvPr>
          <p:cNvCxnSpPr>
            <a:cxnSpLocks/>
          </p:cNvCxnSpPr>
          <p:nvPr/>
        </p:nvCxnSpPr>
        <p:spPr>
          <a:xfrm>
            <a:off x="7224156" y="3588541"/>
            <a:ext cx="69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9F26508-6E89-F30E-D1D1-2DCCEB5D82E7}"/>
              </a:ext>
            </a:extLst>
          </p:cNvPr>
          <p:cNvSpPr txBox="1"/>
          <p:nvPr/>
        </p:nvSpPr>
        <p:spPr>
          <a:xfrm>
            <a:off x="7920456" y="3450041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上下限輸入偵測條件</a:t>
            </a:r>
            <a:r>
              <a:rPr lang="en-US" altLang="zh-TW" sz="1200" dirty="0"/>
              <a:t>(</a:t>
            </a:r>
            <a:r>
              <a:rPr lang="zh-TW" altLang="en-US" sz="1200" dirty="0"/>
              <a:t>上數</a:t>
            </a:r>
            <a:r>
              <a:rPr lang="en-US" altLang="zh-TW" sz="1200" dirty="0"/>
              <a:t>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B10EF36-7A1D-48E2-11C5-90A52574C800}"/>
              </a:ext>
            </a:extLst>
          </p:cNvPr>
          <p:cNvSpPr/>
          <p:nvPr/>
        </p:nvSpPr>
        <p:spPr>
          <a:xfrm>
            <a:off x="4785990" y="4379892"/>
            <a:ext cx="2917225" cy="1712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373C999-4743-3C28-3E8B-8FDFD824A55E}"/>
              </a:ext>
            </a:extLst>
          </p:cNvPr>
          <p:cNvCxnSpPr>
            <a:cxnSpLocks/>
          </p:cNvCxnSpPr>
          <p:nvPr/>
        </p:nvCxnSpPr>
        <p:spPr>
          <a:xfrm>
            <a:off x="7231033" y="5341579"/>
            <a:ext cx="69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309C091-6634-0F80-201A-960EDF34DADE}"/>
              </a:ext>
            </a:extLst>
          </p:cNvPr>
          <p:cNvSpPr txBox="1"/>
          <p:nvPr/>
        </p:nvSpPr>
        <p:spPr>
          <a:xfrm>
            <a:off x="7927333" y="5203079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上下限輸入偵測條件</a:t>
            </a:r>
            <a:r>
              <a:rPr lang="en-US" altLang="zh-TW" sz="1200" dirty="0"/>
              <a:t>(</a:t>
            </a:r>
            <a:r>
              <a:rPr lang="zh-TW" altLang="en-US" sz="1200" dirty="0"/>
              <a:t>下數</a:t>
            </a:r>
            <a:r>
              <a:rPr lang="en-US" altLang="zh-TW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7592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zh-TW" altLang="en-US" sz="3200" dirty="0"/>
              <a:t>自訂上下限、上下數</a:t>
            </a:r>
            <a:br>
              <a:rPr lang="en-US" altLang="zh-TW" sz="3200" b="1" dirty="0"/>
            </a:br>
            <a:r>
              <a:rPr lang="en-US" altLang="zh-TW" sz="3200" dirty="0"/>
              <a:t>(2024/1/16)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：上下限、上下數副程式：</a:t>
            </a:r>
            <a:endParaRPr lang="en-US" altLang="zh-TW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A66B974-91D2-29B3-8284-0E7C4EF50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0161"/>
            <a:ext cx="3322608" cy="455715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A54695B-01AA-18DF-9D5A-AED9DA038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329" y="1639550"/>
            <a:ext cx="2568163" cy="270533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6F719C54-EEFD-EA36-6FE5-651AA1788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773" y="1418392"/>
            <a:ext cx="1889924" cy="4206605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5D40E56-1D5C-B1F5-7AF6-D68C91CF0DBA}"/>
              </a:ext>
            </a:extLst>
          </p:cNvPr>
          <p:cNvCxnSpPr>
            <a:cxnSpLocks/>
          </p:cNvCxnSpPr>
          <p:nvPr/>
        </p:nvCxnSpPr>
        <p:spPr>
          <a:xfrm>
            <a:off x="9236750" y="2645962"/>
            <a:ext cx="69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9F26508-6E89-F30E-D1D1-2DCCEB5D82E7}"/>
              </a:ext>
            </a:extLst>
          </p:cNvPr>
          <p:cNvSpPr txBox="1"/>
          <p:nvPr/>
        </p:nvSpPr>
        <p:spPr>
          <a:xfrm>
            <a:off x="9902064" y="2484143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調整輸入使輸出為</a:t>
            </a:r>
            <a:r>
              <a:rPr lang="en-US" altLang="zh-TW" sz="1200" dirty="0"/>
              <a:t>0~15</a:t>
            </a:r>
            <a:r>
              <a:rPr lang="zh-TW" altLang="en-US" sz="1200" dirty="0"/>
              <a:t>上數</a:t>
            </a:r>
            <a:endParaRPr lang="en-US" altLang="zh-TW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1593D0-2B07-5464-61C4-967379A3CA80}"/>
              </a:ext>
            </a:extLst>
          </p:cNvPr>
          <p:cNvSpPr/>
          <p:nvPr/>
        </p:nvSpPr>
        <p:spPr>
          <a:xfrm>
            <a:off x="7885242" y="1918447"/>
            <a:ext cx="1836580" cy="1102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70869CE-644A-0F0C-9CE3-2C83F765C834}"/>
              </a:ext>
            </a:extLst>
          </p:cNvPr>
          <p:cNvCxnSpPr>
            <a:cxnSpLocks/>
          </p:cNvCxnSpPr>
          <p:nvPr/>
        </p:nvCxnSpPr>
        <p:spPr>
          <a:xfrm>
            <a:off x="9249796" y="3665919"/>
            <a:ext cx="69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DC0912B-89A5-0975-9ABD-42121215BE1A}"/>
              </a:ext>
            </a:extLst>
          </p:cNvPr>
          <p:cNvSpPr txBox="1"/>
          <p:nvPr/>
        </p:nvSpPr>
        <p:spPr>
          <a:xfrm>
            <a:off x="9915110" y="3504100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改變上下限為</a:t>
            </a:r>
            <a:r>
              <a:rPr lang="en-US" altLang="zh-TW" sz="1200" dirty="0"/>
              <a:t>5~9</a:t>
            </a:r>
            <a:r>
              <a:rPr lang="zh-TW" altLang="en-US" sz="1200" dirty="0"/>
              <a:t>下數</a:t>
            </a:r>
            <a:endParaRPr lang="en-US" altLang="zh-TW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43AEF67-E56E-C47A-4848-1B038E1B9E63}"/>
              </a:ext>
            </a:extLst>
          </p:cNvPr>
          <p:cNvSpPr/>
          <p:nvPr/>
        </p:nvSpPr>
        <p:spPr>
          <a:xfrm>
            <a:off x="7898288" y="3159415"/>
            <a:ext cx="1836580" cy="784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71E4E25D-89C0-DC5A-D9B5-AED812C1895B}"/>
              </a:ext>
            </a:extLst>
          </p:cNvPr>
          <p:cNvCxnSpPr>
            <a:cxnSpLocks/>
          </p:cNvCxnSpPr>
          <p:nvPr/>
        </p:nvCxnSpPr>
        <p:spPr>
          <a:xfrm>
            <a:off x="9323622" y="4642425"/>
            <a:ext cx="69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0A4ED15-1D69-480A-CF64-3B42E20EF69D}"/>
              </a:ext>
            </a:extLst>
          </p:cNvPr>
          <p:cNvSpPr txBox="1"/>
          <p:nvPr/>
        </p:nvSpPr>
        <p:spPr>
          <a:xfrm>
            <a:off x="9988936" y="4480606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上下限改回</a:t>
            </a:r>
            <a:r>
              <a:rPr lang="en-US" altLang="zh-TW" sz="1200" dirty="0"/>
              <a:t>0~15</a:t>
            </a:r>
            <a:r>
              <a:rPr lang="zh-TW" altLang="en-US" sz="1200" dirty="0"/>
              <a:t>下數</a:t>
            </a:r>
            <a:endParaRPr lang="en-US" altLang="zh-TW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3310EDD-D986-F1B5-A428-50193ADA35D5}"/>
              </a:ext>
            </a:extLst>
          </p:cNvPr>
          <p:cNvSpPr/>
          <p:nvPr/>
        </p:nvSpPr>
        <p:spPr>
          <a:xfrm>
            <a:off x="7972114" y="4135920"/>
            <a:ext cx="1836580" cy="893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657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244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b="1" dirty="0"/>
              <a:t>成功將上下限、上下數燒錄到板子上</a:t>
            </a:r>
            <a:br>
              <a:rPr lang="en-US" altLang="zh-TW" sz="3200" b="1" dirty="0"/>
            </a:br>
            <a:r>
              <a:rPr lang="en-US" altLang="zh-TW" sz="3200" b="1" dirty="0"/>
              <a:t>(</a:t>
            </a:r>
            <a:r>
              <a:rPr lang="en-US" altLang="zh-TW" sz="3200" dirty="0"/>
              <a:t>2024/01/17)</a:t>
            </a:r>
            <a:br>
              <a:rPr lang="en-US" altLang="zh-TW" sz="3200" b="1" dirty="0"/>
            </a:b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：上下限、上下數測試波型：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D031B9-FF6C-B6FE-24B0-1F7AFAC3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8576"/>
            <a:ext cx="9429585" cy="17496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B25B489-265E-807A-7C4E-69AE0DF19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09795"/>
            <a:ext cx="10118053" cy="18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50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zh-TW" altLang="en-US" sz="3200" dirty="0"/>
              <a:t>自訂上下限、上下數</a:t>
            </a:r>
            <a:br>
              <a:rPr lang="en-US" altLang="zh-TW" sz="3200" b="1" dirty="0"/>
            </a:br>
            <a:r>
              <a:rPr lang="en-US" altLang="zh-TW" sz="3200" dirty="0"/>
              <a:t>(2024/1/16)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：上下限、上下數</a:t>
            </a:r>
            <a:r>
              <a:rPr lang="en-US" altLang="zh-TW" dirty="0" err="1"/>
              <a:t>xdc</a:t>
            </a:r>
            <a:r>
              <a:rPr lang="zh-TW" altLang="en-US" dirty="0"/>
              <a:t>檔：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41B199-52C4-1CB2-67A4-F3E00E884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2695"/>
            <a:ext cx="4549534" cy="30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0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zh-TW" altLang="en-US" sz="3200" dirty="0"/>
              <a:t>自訂上下限、上下數</a:t>
            </a:r>
            <a:br>
              <a:rPr lang="en-US" altLang="zh-TW" sz="3200" b="1" dirty="0"/>
            </a:br>
            <a:r>
              <a:rPr lang="en-US" altLang="zh-TW" sz="3200" dirty="0"/>
              <a:t>(2024/1/16)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：上下限、上下數燒錄影片：</a:t>
            </a:r>
            <a:endParaRPr lang="en-US" altLang="zh-TW" dirty="0"/>
          </a:p>
        </p:txBody>
      </p:sp>
      <p:pic>
        <p:nvPicPr>
          <p:cNvPr id="2" name="95fc554c-96cf-478f-a4d4-906606746b8b">
            <a:hlinkClick r:id="" action="ppaction://media"/>
            <a:extLst>
              <a:ext uri="{FF2B5EF4-FFF2-40B4-BE49-F238E27FC236}">
                <a16:creationId xmlns:a16="http://schemas.microsoft.com/office/drawing/2014/main" id="{45701150-1D22-9422-A458-DF81D1EA1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5318" y="1742695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9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</a:t>
            </a:r>
            <a:r>
              <a:rPr lang="en-US" altLang="zh-TW" sz="3200" b="1" dirty="0"/>
              <a:t>PWM</a:t>
            </a:r>
            <a:r>
              <a:rPr lang="zh-TW" altLang="en-US" sz="3200" b="1" dirty="0"/>
              <a:t>並燒錄到板子上</a:t>
            </a:r>
            <a:br>
              <a:rPr lang="en-US" altLang="zh-TW" sz="3200" b="1" dirty="0"/>
            </a:br>
            <a:r>
              <a:rPr lang="en-US" altLang="zh-TW" sz="3200" dirty="0"/>
              <a:t>(2024/1/18~2024/1/19)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PWM</a:t>
            </a:r>
            <a:r>
              <a:rPr lang="zh-TW" altLang="en-US" dirty="0"/>
              <a:t>主程式：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9C115D-05D7-71EE-31EA-C2BC62D32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8576"/>
            <a:ext cx="2629128" cy="18060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8E1D950-1693-2333-6DA9-D151BB99B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" y="3404673"/>
            <a:ext cx="3528366" cy="73158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B44B3CE-A5DD-0715-0907-624F55AA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" y="4143877"/>
            <a:ext cx="3627434" cy="179847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FE21522-2269-FA5F-6F35-B6DB9E020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235" y="1229244"/>
            <a:ext cx="1493649" cy="51058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263529E-B85F-AAC0-D6CB-089284759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235" y="1739828"/>
            <a:ext cx="2400508" cy="451905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87DAB2E-FD5A-126D-6119-4B278DEAD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0376" y="1484536"/>
            <a:ext cx="2392887" cy="2888230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B36308B-4B6E-49F5-AF71-82F573B0A335}"/>
              </a:ext>
            </a:extLst>
          </p:cNvPr>
          <p:cNvCxnSpPr>
            <a:cxnSpLocks/>
          </p:cNvCxnSpPr>
          <p:nvPr/>
        </p:nvCxnSpPr>
        <p:spPr>
          <a:xfrm>
            <a:off x="6704554" y="4267663"/>
            <a:ext cx="839097" cy="498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55AEC51-3977-E005-4DA6-2BFCB5E51BBF}"/>
              </a:ext>
            </a:extLst>
          </p:cNvPr>
          <p:cNvSpPr txBox="1"/>
          <p:nvPr/>
        </p:nvSpPr>
        <p:spPr>
          <a:xfrm>
            <a:off x="7543651" y="4766116"/>
            <a:ext cx="291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調整輸入使輸出為</a:t>
            </a:r>
            <a:r>
              <a:rPr lang="en-US" altLang="zh-TW" sz="1200" dirty="0"/>
              <a:t>0</a:t>
            </a:r>
            <a:r>
              <a:rPr lang="zh-TW" altLang="en-US" sz="1200" dirty="0"/>
              <a:t>的時間</a:t>
            </a:r>
            <a:endParaRPr lang="en-US" altLang="zh-TW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2523802-227C-8E33-6023-4A4B20AC539E}"/>
              </a:ext>
            </a:extLst>
          </p:cNvPr>
          <p:cNvSpPr/>
          <p:nvPr/>
        </p:nvSpPr>
        <p:spPr>
          <a:xfrm>
            <a:off x="5122968" y="2962387"/>
            <a:ext cx="1841711" cy="1655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9558C08-0147-26AB-59D5-9C86828172BB}"/>
              </a:ext>
            </a:extLst>
          </p:cNvPr>
          <p:cNvSpPr/>
          <p:nvPr/>
        </p:nvSpPr>
        <p:spPr>
          <a:xfrm>
            <a:off x="5122968" y="4671060"/>
            <a:ext cx="1963775" cy="1577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2802E343-C10A-097B-168B-07E392889726}"/>
              </a:ext>
            </a:extLst>
          </p:cNvPr>
          <p:cNvCxnSpPr>
            <a:cxnSpLocks/>
          </p:cNvCxnSpPr>
          <p:nvPr/>
        </p:nvCxnSpPr>
        <p:spPr>
          <a:xfrm>
            <a:off x="6964679" y="5272423"/>
            <a:ext cx="685697" cy="455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8CA594A-E905-5555-384D-FB1A06FE60A4}"/>
              </a:ext>
            </a:extLst>
          </p:cNvPr>
          <p:cNvSpPr txBox="1"/>
          <p:nvPr/>
        </p:nvSpPr>
        <p:spPr>
          <a:xfrm>
            <a:off x="7650376" y="5727457"/>
            <a:ext cx="291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調整輸入使輸出為的時間</a:t>
            </a:r>
            <a:endParaRPr lang="en-US" altLang="zh-TW" sz="1200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5338000-BD54-8896-1744-4AF84FC27EDE}"/>
              </a:ext>
            </a:extLst>
          </p:cNvPr>
          <p:cNvCxnSpPr>
            <a:cxnSpLocks/>
          </p:cNvCxnSpPr>
          <p:nvPr/>
        </p:nvCxnSpPr>
        <p:spPr>
          <a:xfrm>
            <a:off x="9455374" y="3769210"/>
            <a:ext cx="382188" cy="44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AEE155F-1D47-096F-ADE9-3C3F619E3AD8}"/>
              </a:ext>
            </a:extLst>
          </p:cNvPr>
          <p:cNvSpPr txBox="1"/>
          <p:nvPr/>
        </p:nvSpPr>
        <p:spPr>
          <a:xfrm>
            <a:off x="9733376" y="4165692"/>
            <a:ext cx="3782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除頻</a:t>
            </a:r>
            <a:endParaRPr lang="en-US" altLang="zh-TW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12CD41D-A76F-3AFE-CCD7-1A58D399CD7E}"/>
              </a:ext>
            </a:extLst>
          </p:cNvPr>
          <p:cNvSpPr/>
          <p:nvPr/>
        </p:nvSpPr>
        <p:spPr>
          <a:xfrm>
            <a:off x="7873788" y="2463934"/>
            <a:ext cx="2392887" cy="1655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79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NAS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F3CFB9-F776-4656-A7C4-E5F20D37B664}"/>
              </a:ext>
            </a:extLst>
          </p:cNvPr>
          <p:cNvSpPr/>
          <p:nvPr/>
        </p:nvSpPr>
        <p:spPr>
          <a:xfrm>
            <a:off x="838200" y="1397675"/>
            <a:ext cx="332273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專案資料夾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G01 - SourceCode</a:t>
            </a: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N01 - API</a:t>
            </a: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N02 - Architecture</a:t>
            </a: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N03 - DevelopmentLog</a:t>
            </a: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N04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TestReport&amp;Data</a:t>
            </a: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N05 – Tutorial</a:t>
            </a:r>
          </a:p>
          <a:p>
            <a:pPr lvl="1">
              <a:buFontTx/>
              <a:buChar char="-"/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N06 – 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自行新增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…</a:t>
            </a:r>
          </a:p>
          <a:p>
            <a:pPr lvl="1">
              <a:buFontTx/>
              <a:buChar char="-"/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N07 - ….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CFB5FB-237A-47BA-BD5B-AC33439AEF5F}"/>
              </a:ext>
            </a:extLst>
          </p:cNvPr>
          <p:cNvSpPr/>
          <p:nvPr/>
        </p:nvSpPr>
        <p:spPr>
          <a:xfrm>
            <a:off x="3959525" y="1276709"/>
            <a:ext cx="7394275" cy="4468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截已上傳的畫面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14B21C-5C86-48F2-A852-4C750EE19CE7}"/>
              </a:ext>
            </a:extLst>
          </p:cNvPr>
          <p:cNvSpPr/>
          <p:nvPr/>
        </p:nvSpPr>
        <p:spPr>
          <a:xfrm>
            <a:off x="-318781" y="997565"/>
            <a:ext cx="3447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rPr>
              <a:t>初始化專案控管</a:t>
            </a:r>
            <a:endParaRPr lang="en-US" altLang="zh-TW" sz="2000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3903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</a:t>
            </a:r>
            <a:r>
              <a:rPr lang="en-US" altLang="zh-TW" sz="3200" b="1" dirty="0"/>
              <a:t>PWM</a:t>
            </a:r>
            <a:r>
              <a:rPr lang="zh-TW" altLang="en-US" sz="3200" b="1" dirty="0"/>
              <a:t>並燒錄到板子上</a:t>
            </a:r>
            <a:br>
              <a:rPr lang="en-US" altLang="zh-TW" sz="3200" b="1" dirty="0"/>
            </a:br>
            <a:r>
              <a:rPr lang="en-US" altLang="zh-TW" sz="3200" dirty="0"/>
              <a:t>(2024/1/18~2024/1/19)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PWM</a:t>
            </a:r>
            <a:r>
              <a:rPr lang="zh-TW" altLang="en-US" dirty="0"/>
              <a:t>副程式：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8C6462-F1F0-FDCD-CE6D-329B1F9E8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8576"/>
            <a:ext cx="2810592" cy="25962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C52CE22-B8A7-4CEA-0D98-207F2AB99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4194801"/>
            <a:ext cx="2602180" cy="153629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B8CD388-910A-0FBB-E58F-B944B45B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866" y="1413910"/>
            <a:ext cx="6233700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06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</a:t>
            </a:r>
            <a:r>
              <a:rPr lang="en-US" altLang="zh-TW" sz="3200" b="1" dirty="0"/>
              <a:t>PWM</a:t>
            </a:r>
            <a:r>
              <a:rPr lang="zh-TW" altLang="en-US" sz="3200" b="1" dirty="0"/>
              <a:t>並燒錄到板子上</a:t>
            </a:r>
            <a:br>
              <a:rPr lang="en-US" altLang="zh-TW" sz="3200" b="1" dirty="0"/>
            </a:br>
            <a:r>
              <a:rPr lang="en-US" altLang="zh-TW" sz="3200" dirty="0"/>
              <a:t>(2024/1/18~2024/1/19)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PWM</a:t>
            </a:r>
            <a:r>
              <a:rPr lang="zh-TW" altLang="en-US" dirty="0"/>
              <a:t>測試波型：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F825B6-6B16-2722-6769-40289E8A4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1503"/>
            <a:ext cx="10165961" cy="24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52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</a:t>
            </a:r>
            <a:r>
              <a:rPr lang="en-US" altLang="zh-TW" sz="3200" b="1" dirty="0"/>
              <a:t>PWM</a:t>
            </a:r>
            <a:r>
              <a:rPr lang="zh-TW" altLang="en-US" sz="3200" b="1" dirty="0"/>
              <a:t>並燒錄到板子上</a:t>
            </a:r>
            <a:br>
              <a:rPr lang="en-US" altLang="zh-TW" sz="3200" b="1" dirty="0"/>
            </a:br>
            <a:r>
              <a:rPr lang="en-US" altLang="zh-TW" sz="3200" dirty="0"/>
              <a:t>(2024/1/18~2024/1/19)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PWM</a:t>
            </a:r>
            <a:r>
              <a:rPr lang="zh-TW" altLang="en-US" dirty="0"/>
              <a:t>測試波型：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F825B6-6B16-2722-6769-40289E8A4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1503"/>
            <a:ext cx="10165961" cy="24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65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201850"/>
            <a:ext cx="11048999" cy="5026422"/>
          </a:xfrm>
        </p:spPr>
        <p:txBody>
          <a:bodyPr/>
          <a:lstStyle/>
          <a:p>
            <a:r>
              <a:rPr lang="en-US" altLang="zh-TW" dirty="0"/>
              <a:t>Q</a:t>
            </a:r>
            <a:r>
              <a:rPr lang="zh-TW" altLang="en-US" dirty="0"/>
              <a:t>：無</a:t>
            </a:r>
            <a:br>
              <a:rPr lang="en-US" altLang="zh-TW" dirty="0"/>
            </a:br>
            <a:r>
              <a:rPr lang="en-US" altLang="zh-TW" dirty="0"/>
              <a:t>A</a:t>
            </a:r>
            <a:r>
              <a:rPr lang="zh-TW" altLang="en-US" dirty="0"/>
              <a:t>：</a:t>
            </a:r>
            <a:endParaRPr lang="en-US" altLang="zh-TW" sz="12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軟體問題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3700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系統環境問題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1DCB3F1-14B0-4675-8D74-E8583B5D0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</a:t>
            </a:r>
            <a:r>
              <a:rPr lang="zh-TW" altLang="en-US" dirty="0"/>
              <a:t>：燒錄成功但沒反應。</a:t>
            </a:r>
            <a:r>
              <a:rPr lang="en-US" altLang="zh-TW" dirty="0"/>
              <a:t> [</a:t>
            </a:r>
            <a:r>
              <a:rPr lang="zh-TW" altLang="en-US" dirty="0"/>
              <a:t>圖</a:t>
            </a:r>
            <a:r>
              <a:rPr lang="en-US" altLang="zh-TW" dirty="0"/>
              <a:t>1]</a:t>
            </a:r>
            <a:br>
              <a:rPr lang="en-US" altLang="zh-TW" dirty="0"/>
            </a:br>
            <a:r>
              <a:rPr lang="en-US" altLang="zh-TW" dirty="0"/>
              <a:t>A</a:t>
            </a:r>
            <a:r>
              <a:rPr lang="zh-TW" altLang="en-US" dirty="0"/>
              <a:t>：燒錄路徑選錯，有三個版本，要找最新更新的版本</a:t>
            </a:r>
            <a:br>
              <a:rPr lang="en-US" altLang="zh-TW" dirty="0"/>
            </a:br>
            <a:r>
              <a:rPr lang="zh-TW" altLang="en-US" sz="1200" dirty="0"/>
              <a:t>參考：若有補充可直接寫下面</a:t>
            </a:r>
            <a:endParaRPr lang="en-US" altLang="zh-TW" sz="1200" dirty="0"/>
          </a:p>
          <a:p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3F2BDB-692C-DC69-9F58-AEF391EE2C3A}"/>
              </a:ext>
            </a:extLst>
          </p:cNvPr>
          <p:cNvSpPr/>
          <p:nvPr/>
        </p:nvSpPr>
        <p:spPr>
          <a:xfrm>
            <a:off x="5393157" y="4952500"/>
            <a:ext cx="1665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燒錄問題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6E5545D-F57C-1AD6-7214-029C4EEA1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32" y="2422009"/>
            <a:ext cx="4582333" cy="32341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107FBD-6D6A-04BC-DE3A-AAE64A576A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995" b="22316"/>
          <a:stretch/>
        </p:blipFill>
        <p:spPr>
          <a:xfrm>
            <a:off x="5511591" y="1741697"/>
            <a:ext cx="5842209" cy="3131205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A391308-CB25-A560-5854-280CD3328392}"/>
              </a:ext>
            </a:extLst>
          </p:cNvPr>
          <p:cNvCxnSpPr>
            <a:cxnSpLocks/>
          </p:cNvCxnSpPr>
          <p:nvPr/>
        </p:nvCxnSpPr>
        <p:spPr>
          <a:xfrm flipV="1">
            <a:off x="5288902" y="3101788"/>
            <a:ext cx="358863" cy="65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EC75BE92-137A-D06F-B195-F38C8F881923}"/>
              </a:ext>
            </a:extLst>
          </p:cNvPr>
          <p:cNvSpPr txBox="1"/>
          <p:nvPr/>
        </p:nvSpPr>
        <p:spPr>
          <a:xfrm>
            <a:off x="5956973" y="2922797"/>
            <a:ext cx="11745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(</a:t>
            </a:r>
            <a:r>
              <a:rPr lang="zh-TW" altLang="en-US" sz="1000" dirty="0"/>
              <a:t>最新版本</a:t>
            </a:r>
            <a:r>
              <a:rPr lang="en-US" altLang="zh-TW" sz="1000" dirty="0"/>
              <a:t>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62670B-0D27-1B90-0CF0-629D8FDEC8C6}"/>
              </a:ext>
            </a:extLst>
          </p:cNvPr>
          <p:cNvSpPr/>
          <p:nvPr/>
        </p:nvSpPr>
        <p:spPr>
          <a:xfrm>
            <a:off x="4838469" y="3603812"/>
            <a:ext cx="370025" cy="394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934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Git 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74C366-FB65-4056-8F9B-E58518816637}"/>
              </a:ext>
            </a:extLst>
          </p:cNvPr>
          <p:cNvSpPr/>
          <p:nvPr/>
        </p:nvSpPr>
        <p:spPr>
          <a:xfrm>
            <a:off x="2033318" y="1233576"/>
            <a:ext cx="8125364" cy="4910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截已上傳的畫面</a:t>
            </a:r>
          </a:p>
        </p:txBody>
      </p:sp>
    </p:spTree>
    <p:extLst>
      <p:ext uri="{BB962C8B-B14F-4D97-AF65-F5344CB8AC3E}">
        <p14:creationId xmlns:p14="http://schemas.microsoft.com/office/powerpoint/2010/main" val="1466746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進度統整</a:t>
            </a:r>
          </a:p>
        </p:txBody>
      </p:sp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A378B30B-4458-4F5F-A010-843A622DFCA2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zh-TW" altLang="en-US" b="1" dirty="0"/>
              <a:t>十二月：</a:t>
            </a:r>
            <a:endParaRPr lang="en-US" altLang="zh-TW" dirty="0"/>
          </a:p>
          <a:p>
            <a:r>
              <a:rPr lang="en-US" altLang="zh-TW" b="1" dirty="0"/>
              <a:t>2023/12/07~2023/12/13</a:t>
            </a:r>
            <a:r>
              <a:rPr lang="zh-TW" altLang="en-US" b="1" dirty="0"/>
              <a:t>：</a:t>
            </a:r>
            <a:r>
              <a:rPr lang="en-US" altLang="zh-TW" dirty="0" err="1"/>
              <a:t>Fsm</a:t>
            </a:r>
            <a:r>
              <a:rPr lang="zh-TW" altLang="en-US" dirty="0"/>
              <a:t>摩爾機主程式</a:t>
            </a:r>
            <a:endParaRPr lang="en-US" altLang="zh-TW" dirty="0"/>
          </a:p>
          <a:p>
            <a:endParaRPr lang="en-US" altLang="zh-TW" b="1" dirty="0"/>
          </a:p>
          <a:p>
            <a:r>
              <a:rPr lang="en-US" altLang="zh-TW" b="1" dirty="0"/>
              <a:t>2023/12/21~2023/12/27</a:t>
            </a:r>
            <a:r>
              <a:rPr lang="zh-TW" altLang="en-US" b="1" dirty="0"/>
              <a:t>：計數器</a:t>
            </a:r>
            <a:r>
              <a:rPr lang="en-US" altLang="zh-TW" b="1" dirty="0"/>
              <a:t>0~9</a:t>
            </a:r>
            <a:r>
              <a:rPr lang="zh-TW" altLang="en-US" b="1" dirty="0"/>
              <a:t>、</a:t>
            </a:r>
            <a:r>
              <a:rPr lang="en-US" altLang="zh-TW" b="1" dirty="0"/>
              <a:t>9~0</a:t>
            </a:r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2024</a:t>
            </a:r>
            <a:r>
              <a:rPr lang="zh-TW" altLang="en-US" b="1" dirty="0"/>
              <a:t>一月：</a:t>
            </a:r>
            <a:endParaRPr lang="en-US" altLang="zh-TW" b="1" dirty="0"/>
          </a:p>
          <a:p>
            <a:r>
              <a:rPr lang="en-US" altLang="zh-TW" b="1" dirty="0"/>
              <a:t>2024/01/15</a:t>
            </a:r>
            <a:r>
              <a:rPr lang="zh-TW" altLang="en-US" b="1" dirty="0"/>
              <a:t>：</a:t>
            </a:r>
            <a:r>
              <a:rPr lang="en-US" altLang="zh-TW" b="1" dirty="0"/>
              <a:t>VHDL</a:t>
            </a:r>
            <a:r>
              <a:rPr lang="zh-TW" altLang="en-US" b="1" dirty="0"/>
              <a:t>實現計數器</a:t>
            </a:r>
            <a:r>
              <a:rPr lang="en-US" altLang="zh-TW" b="1" dirty="0"/>
              <a:t>0~9</a:t>
            </a:r>
            <a:r>
              <a:rPr lang="zh-TW" altLang="en-US" b="1" dirty="0"/>
              <a:t>、</a:t>
            </a:r>
            <a:r>
              <a:rPr lang="en-US" altLang="zh-TW" b="1" dirty="0"/>
              <a:t>9~0</a:t>
            </a:r>
          </a:p>
          <a:p>
            <a:r>
              <a:rPr lang="en-US" altLang="zh-TW" b="1" dirty="0"/>
              <a:t>2024/01/16</a:t>
            </a:r>
            <a:r>
              <a:rPr lang="zh-TW" altLang="en-US" b="1" dirty="0"/>
              <a:t>：</a:t>
            </a:r>
            <a:r>
              <a:rPr lang="en-US" altLang="zh-TW" b="1" dirty="0"/>
              <a:t>VHDL</a:t>
            </a:r>
            <a:r>
              <a:rPr lang="zh-TW" altLang="en-US" b="1" dirty="0"/>
              <a:t>實現計數器自訂上下限、上下數</a:t>
            </a:r>
            <a:endParaRPr lang="en-US" altLang="zh-TW" b="1" dirty="0"/>
          </a:p>
          <a:p>
            <a:r>
              <a:rPr lang="en-US" altLang="zh-TW" b="1" dirty="0"/>
              <a:t>2024/01/17</a:t>
            </a:r>
            <a:r>
              <a:rPr lang="zh-TW" altLang="en-US" b="1" dirty="0"/>
              <a:t>：成功將上下限、上下數燒錄到板子上</a:t>
            </a:r>
            <a:endParaRPr lang="en-US" altLang="zh-TW" b="1" dirty="0"/>
          </a:p>
          <a:p>
            <a:r>
              <a:rPr lang="en-US" altLang="zh-TW" b="1" dirty="0"/>
              <a:t>2024/01/18~19</a:t>
            </a:r>
            <a:r>
              <a:rPr lang="zh-TW" altLang="en-US" b="1" dirty="0"/>
              <a:t>：</a:t>
            </a:r>
            <a:r>
              <a:rPr lang="en-US" altLang="zh-TW" b="1" dirty="0"/>
              <a:t>VHDL</a:t>
            </a:r>
            <a:r>
              <a:rPr lang="zh-TW" altLang="en-US" b="1" dirty="0"/>
              <a:t>實現</a:t>
            </a:r>
            <a:r>
              <a:rPr lang="en-US" altLang="zh-TW" b="1" dirty="0"/>
              <a:t>PWM</a:t>
            </a:r>
            <a:r>
              <a:rPr lang="zh-TW" altLang="en-US" b="1" dirty="0"/>
              <a:t>並燒錄到板子上</a:t>
            </a:r>
            <a:endParaRPr lang="en-US" altLang="zh-TW" b="1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b="1" dirty="0"/>
          </a:p>
          <a:p>
            <a:pPr marL="0" lvl="1" indent="0">
              <a:buNone/>
            </a:pPr>
            <a:endParaRPr lang="en-US" altLang="zh-TW" dirty="0"/>
          </a:p>
          <a:p>
            <a:pPr marL="0" lvl="1" indent="0">
              <a:buNone/>
            </a:pPr>
            <a:endParaRPr lang="en-US" altLang="zh-TW" dirty="0"/>
          </a:p>
          <a:p>
            <a:pPr marL="0" lvl="1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條列軟體需求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軟體需求 </a:t>
            </a:r>
            <a:r>
              <a:rPr lang="en-US" altLang="zh-TW" sz="3600" dirty="0"/>
              <a:t>(</a:t>
            </a:r>
            <a:r>
              <a:rPr lang="en-US" altLang="zh-TW" sz="3600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sz="36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硬體與環境需求 </a:t>
            </a:r>
            <a:r>
              <a:rPr lang="en-US" altLang="zh-TW" sz="3600" dirty="0"/>
              <a:t>(</a:t>
            </a:r>
            <a:r>
              <a:rPr lang="en-US" altLang="zh-TW" sz="3600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sz="36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AA0B3468-4E94-4C87-83E5-7571196E9226}"/>
              </a:ext>
            </a:extLst>
          </p:cNvPr>
          <p:cNvSpPr txBox="1">
            <a:spLocks/>
          </p:cNvSpPr>
          <p:nvPr/>
        </p:nvSpPr>
        <p:spPr>
          <a:xfrm>
            <a:off x="826698" y="1204074"/>
            <a:ext cx="5496464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硬體列表：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>
              <a:buFont typeface="+mj-lt"/>
              <a:buAutoNum type="arabicPeriod"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C245A360-9E10-4D17-8703-EF2E55778CD9}"/>
              </a:ext>
            </a:extLst>
          </p:cNvPr>
          <p:cNvSpPr txBox="1">
            <a:spLocks/>
          </p:cNvSpPr>
          <p:nvPr/>
        </p:nvSpPr>
        <p:spPr>
          <a:xfrm>
            <a:off x="6323162" y="1204074"/>
            <a:ext cx="5868838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作業系統：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環境設定：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其他工具：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7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模組列表 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使用到之模組條列，可能包括開源</a:t>
            </a:r>
            <a:r>
              <a:rPr lang="en-US" altLang="zh-TW" dirty="0">
                <a:solidFill>
                  <a:srgbClr val="FF0000"/>
                </a:solidFill>
              </a:rPr>
              <a:t>library</a:t>
            </a:r>
            <a:r>
              <a:rPr lang="zh-TW" altLang="en-US" dirty="0">
                <a:solidFill>
                  <a:srgbClr val="FF0000"/>
                </a:solidFill>
              </a:rPr>
              <a:t>、自己寫的</a:t>
            </a:r>
            <a:r>
              <a:rPr lang="en-US" altLang="zh-TW" dirty="0">
                <a:solidFill>
                  <a:srgbClr val="FF0000"/>
                </a:solidFill>
              </a:rPr>
              <a:t>library</a:t>
            </a:r>
            <a:r>
              <a:rPr lang="zh-TW" altLang="en-US" dirty="0">
                <a:solidFill>
                  <a:srgbClr val="FF0000"/>
                </a:solidFill>
              </a:rPr>
              <a:t>等等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03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系統流程圖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1202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83724</TotalTime>
  <Words>1038</Words>
  <Application>Microsoft Office PowerPoint</Application>
  <PresentationFormat>寬螢幕</PresentationFormat>
  <Paragraphs>151</Paragraphs>
  <Slides>35</Slides>
  <Notes>12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39" baseType="lpstr">
      <vt:lpstr>Arial</vt:lpstr>
      <vt:lpstr>Calibri</vt:lpstr>
      <vt:lpstr>Times New Roman</vt:lpstr>
      <vt:lpstr>Office 佈景主題</vt:lpstr>
      <vt:lpstr>專案進度報告 標題</vt:lpstr>
      <vt:lpstr>控管記錄 – NAS (2022/10/14)</vt:lpstr>
      <vt:lpstr>控管記錄 – NAS (yyyy/mm/dd)</vt:lpstr>
      <vt:lpstr>控管記錄 - Git (yyyy/mm/dd)</vt:lpstr>
      <vt:lpstr>進度統整</vt:lpstr>
      <vt:lpstr>需求列表 – 軟體需求 (yyyy/mm/dd更新)</vt:lpstr>
      <vt:lpstr>需求列表 – 硬體與環境需求 (yyyy/mm/dd更新)</vt:lpstr>
      <vt:lpstr>模組列表 (yyyy/mm/dd更新)</vt:lpstr>
      <vt:lpstr>系統分析 – 系統流程圖 (yyyy/mm/dd更新)</vt:lpstr>
      <vt:lpstr>系統分析 – 時序圖 (yyyy/mm/dd更新)</vt:lpstr>
      <vt:lpstr>系統分析 – 設定檔 (yyyy/mm/dd更新)</vt:lpstr>
      <vt:lpstr>專案架構圖 (yyyy/mm/dd更新)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VHDL實現計數器0~9、9~0 (2024/1/15)</vt:lpstr>
      <vt:lpstr>成果展示 – VHDL實現計數器0~9、9~0 (2024/1/15)</vt:lpstr>
      <vt:lpstr>成果展示 – VHDL實現計數器0~9、9~0 (2024/1/15)</vt:lpstr>
      <vt:lpstr>成果展示 – VHDL實現計數器自訂上下限、上下數 (2024/1/16)</vt:lpstr>
      <vt:lpstr>成果展示 – VHDL實現計數器自訂上下限、上下數 (2024/1/16)</vt:lpstr>
      <vt:lpstr>成果展示 –成功將上下限、上下數燒錄到板子上 (2024/01/17) </vt:lpstr>
      <vt:lpstr>成果展示 – VHDL實現計數器自訂上下限、上下數 (2024/1/16)</vt:lpstr>
      <vt:lpstr>成果展示 – VHDL實現計數器自訂上下限、上下數 (2024/1/16)</vt:lpstr>
      <vt:lpstr>成果展示 – VHDL實現PWM並燒錄到板子上 (2024/1/18~2024/1/19)</vt:lpstr>
      <vt:lpstr>成果展示 – VHDL實現PWM並燒錄到板子上 (2024/1/18~2024/1/19)</vt:lpstr>
      <vt:lpstr>成果展示 – VHDL實現PWM並燒錄到板子上 (2024/1/18~2024/1/19)</vt:lpstr>
      <vt:lpstr>成果展示 – VHDL實現PWM並燒錄到板子上 (2024/1/18~2024/1/19)</vt:lpstr>
      <vt:lpstr>問題記錄 (軟體問題)</vt:lpstr>
      <vt:lpstr>問題記錄 (系統環境問題)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☃ 高</cp:lastModifiedBy>
  <cp:revision>3148</cp:revision>
  <dcterms:created xsi:type="dcterms:W3CDTF">2019-03-11T13:47:46Z</dcterms:created>
  <dcterms:modified xsi:type="dcterms:W3CDTF">2024-01-19T09:54:40Z</dcterms:modified>
</cp:coreProperties>
</file>